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3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404" r:id="rId5"/>
    <p:sldMasterId id="2147484428" r:id="rId6"/>
    <p:sldMasterId id="2147484455" r:id="rId7"/>
  </p:sldMasterIdLst>
  <p:notesMasterIdLst>
    <p:notesMasterId r:id="rId18"/>
  </p:notesMasterIdLst>
  <p:handoutMasterIdLst>
    <p:handoutMasterId r:id="rId19"/>
  </p:handoutMasterIdLst>
  <p:sldIdLst>
    <p:sldId id="1393" r:id="rId8"/>
    <p:sldId id="1690" r:id="rId9"/>
    <p:sldId id="1772" r:id="rId10"/>
    <p:sldId id="1773" r:id="rId11"/>
    <p:sldId id="1774" r:id="rId12"/>
    <p:sldId id="1775" r:id="rId13"/>
    <p:sldId id="1776" r:id="rId14"/>
    <p:sldId id="1777" r:id="rId15"/>
    <p:sldId id="1702" r:id="rId16"/>
    <p:sldId id="1769" r:id="rId17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gnite 2016 Template Light" id="{A073DAE3-B461-442F-A3D3-6642BD875E45}">
          <p14:sldIdLst>
            <p14:sldId id="1393"/>
            <p14:sldId id="1690"/>
            <p14:sldId id="1772"/>
            <p14:sldId id="1773"/>
            <p14:sldId id="1774"/>
            <p14:sldId id="1775"/>
            <p14:sldId id="1776"/>
            <p14:sldId id="1777"/>
            <p14:sldId id="1702"/>
          </p14:sldIdLst>
        </p14:section>
        <p14:section name="Finalizando" id="{CF622469-3E87-46BA-8ED6-912C47B00EF3}">
          <p14:sldIdLst>
            <p14:sldId id="17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3">
          <p15:clr>
            <a:srgbClr val="A4A3A4"/>
          </p15:clr>
        </p15:guide>
        <p15:guide id="2" pos="39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/>
  <p:cmAuthor id="3" name="Mary Feil-Jacobs" initials="MF" lastIdx="22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B2B2B2"/>
    <a:srgbClr val="EAEAEA"/>
    <a:srgbClr val="F8F8F8"/>
    <a:srgbClr val="FFFFCC"/>
    <a:srgbClr val="CCECFF"/>
    <a:srgbClr val="3366CC"/>
    <a:srgbClr val="008080"/>
    <a:srgbClr val="FFFBD9"/>
    <a:srgbClr val="494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1" autoAdjust="0"/>
    <p:restoredTop sz="79472" autoAdjust="0"/>
  </p:normalViewPr>
  <p:slideViewPr>
    <p:cSldViewPr>
      <p:cViewPr varScale="1">
        <p:scale>
          <a:sx n="67" d="100"/>
          <a:sy n="67" d="100"/>
        </p:scale>
        <p:origin x="24" y="528"/>
      </p:cViewPr>
      <p:guideLst>
        <p:guide orient="horz" pos="2203"/>
        <p:guide pos="391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7152"/>
    </p:cViewPr>
  </p:sorterViewPr>
  <p:notesViewPr>
    <p:cSldViewPr showGuides="1">
      <p:cViewPr varScale="1">
        <p:scale>
          <a:sx n="83" d="100"/>
          <a:sy n="83" d="100"/>
        </p:scale>
        <p:origin x="232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Ignite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3/20/2024 2:18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‹nº›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Ignite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3/20/2024 2:18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Ignite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3/20/2024 2:18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16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Build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3/20/2024 2:18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35534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34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59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3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73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044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88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075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80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587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10092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88989" y="6072577"/>
            <a:ext cx="300223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</a:t>
            </a: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aspnetConference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‬</a:t>
            </a:r>
          </a:p>
        </p:txBody>
      </p:sp>
    </p:spTree>
    <p:extLst>
      <p:ext uri="{BB962C8B-B14F-4D97-AF65-F5344CB8AC3E}">
        <p14:creationId xmlns:p14="http://schemas.microsoft.com/office/powerpoint/2010/main" val="2342740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E4A1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1824" y="6482892"/>
            <a:ext cx="2901844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03BBCC4F-8F06-4D2A-BAEF-085061C7429D}" type="datetimeFigureOut">
              <a:rPr lang="pt-BR" smtClean="0"/>
              <a:t>20/03/2024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49129" y="6482892"/>
            <a:ext cx="393821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12809" y="6482892"/>
            <a:ext cx="2901844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63E0E13C-003D-4B40-A941-409C05DCCE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7617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901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737503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6178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7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51069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0125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15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819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62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266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467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91979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62245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808889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07403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32457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09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0224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875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978516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589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769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847824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918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3277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1700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4948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94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1071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3849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6823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5796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89983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22793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431795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777934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57370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52959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089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5936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099056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060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231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1824" y="6482892"/>
            <a:ext cx="2901844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03BBCC4F-8F06-4D2A-BAEF-085061C7429D}" type="datetimeFigureOut">
              <a:rPr lang="pt-BR" smtClean="0"/>
              <a:t>20/03/2024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49129" y="6482892"/>
            <a:ext cx="393821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12809" y="6482892"/>
            <a:ext cx="2901844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63E0E13C-003D-4B40-A941-409C05DCCE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090993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72E4-1EB3-4AD0-8A8C-9ACF3E188437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7ADA7-AC71-4BF6-BCA0-0FC767D289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58979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9038" y="2125663"/>
            <a:ext cx="10058399" cy="1828800"/>
          </a:xfrm>
        </p:spPr>
        <p:txBody>
          <a:bodyPr/>
          <a:lstStyle>
            <a:lvl1pPr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34929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_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1189039" y="2125663"/>
            <a:ext cx="10058400" cy="912813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388474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6"/>
            <a:ext cx="1449939" cy="30660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3196078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8" name="Freeform 7"/>
          <p:cNvSpPr>
            <a:spLocks noChangeAspect="1" noEditPoints="1"/>
          </p:cNvSpPr>
          <p:nvPr userDrawn="1"/>
        </p:nvSpPr>
        <p:spPr bwMode="black">
          <a:xfrm>
            <a:off x="457200" y="490736"/>
            <a:ext cx="1239006" cy="310896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404040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712663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44371038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4141863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9870677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0772207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2742498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24707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6195">
                      <a:schemeClr val="tx1"/>
                    </a:gs>
                    <a:gs pos="2477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6195">
                      <a:schemeClr val="tx1"/>
                    </a:gs>
                    <a:gs pos="24779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789568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140417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18256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06989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4225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4892327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0768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2159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69321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rgbClr val="505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640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72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8.xml"/><Relationship Id="rId3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7.xml"/><Relationship Id="rId2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86.xml"/><Relationship Id="rId20" Type="http://schemas.openxmlformats.org/officeDocument/2006/relationships/theme" Target="../theme/theme4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5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9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8" r:id="rId1"/>
    <p:sldLayoutId id="2147484300" r:id="rId2"/>
    <p:sldLayoutId id="2147484295" r:id="rId3"/>
    <p:sldLayoutId id="2147484240" r:id="rId4"/>
    <p:sldLayoutId id="2147484296" r:id="rId5"/>
    <p:sldLayoutId id="2147484241" r:id="rId6"/>
    <p:sldLayoutId id="2147484297" r:id="rId7"/>
    <p:sldLayoutId id="2147484244" r:id="rId8"/>
    <p:sldLayoutId id="2147484298" r:id="rId9"/>
    <p:sldLayoutId id="2147484245" r:id="rId10"/>
    <p:sldLayoutId id="2147484247" r:id="rId11"/>
    <p:sldLayoutId id="2147484249" r:id="rId12"/>
    <p:sldLayoutId id="2147484301" r:id="rId13"/>
    <p:sldLayoutId id="2147484251" r:id="rId14"/>
    <p:sldLayoutId id="2147484252" r:id="rId15"/>
    <p:sldLayoutId id="2147484257" r:id="rId16"/>
    <p:sldLayoutId id="2147484258" r:id="rId17"/>
    <p:sldLayoutId id="2147484260" r:id="rId18"/>
    <p:sldLayoutId id="2147484299" r:id="rId19"/>
    <p:sldLayoutId id="2147484263" r:id="rId20"/>
    <p:sldLayoutId id="2147484403" r:id="rId21"/>
    <p:sldLayoutId id="2147484477" r:id="rId22"/>
    <p:sldLayoutId id="2147484478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828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5" r:id="rId1"/>
    <p:sldLayoutId id="2147484406" r:id="rId2"/>
    <p:sldLayoutId id="2147484407" r:id="rId3"/>
    <p:sldLayoutId id="2147484408" r:id="rId4"/>
    <p:sldLayoutId id="2147484409" r:id="rId5"/>
    <p:sldLayoutId id="2147484410" r:id="rId6"/>
    <p:sldLayoutId id="2147484411" r:id="rId7"/>
    <p:sldLayoutId id="2147484412" r:id="rId8"/>
    <p:sldLayoutId id="2147484413" r:id="rId9"/>
    <p:sldLayoutId id="2147484414" r:id="rId10"/>
    <p:sldLayoutId id="2147484415" r:id="rId11"/>
    <p:sldLayoutId id="2147484416" r:id="rId12"/>
    <p:sldLayoutId id="2147484417" r:id="rId13"/>
    <p:sldLayoutId id="2147484418" r:id="rId14"/>
    <p:sldLayoutId id="2147484419" r:id="rId15"/>
    <p:sldLayoutId id="2147484420" r:id="rId16"/>
    <p:sldLayoutId id="2147484421" r:id="rId17"/>
    <p:sldLayoutId id="2147484422" r:id="rId18"/>
    <p:sldLayoutId id="2147484423" r:id="rId19"/>
    <p:sldLayoutId id="2147484424" r:id="rId20"/>
    <p:sldLayoutId id="2147484425" r:id="rId21"/>
    <p:sldLayoutId id="2147484426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2618967" y="0"/>
            <a:ext cx="952401" cy="5766965"/>
            <a:chOff x="12618967" y="0"/>
            <a:chExt cx="952401" cy="5766965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G:120 B:215</a:t>
                </a:r>
                <a:endParaRPr lang="en-US" sz="50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G:188 B:242</a:t>
                </a:r>
                <a:endParaRPr lang="en-US" sz="50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>
                  <a:gradFill>
                    <a:gsLst>
                      <a:gs pos="92035">
                        <a:srgbClr val="505050"/>
                      </a:gs>
                      <a:gs pos="27000">
                        <a:srgbClr val="50505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G:32 B:80</a:t>
                </a:r>
                <a:endParaRPr lang="en-US" sz="50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80 G:80 B:80</a:t>
                </a:r>
                <a:endParaRPr lang="en-US" sz="50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115 G:115 B:115</a:t>
                </a:r>
                <a:endParaRPr lang="en-US" sz="50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50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0" baseline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7989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29" r:id="rId1"/>
    <p:sldLayoutId id="2147484430" r:id="rId2"/>
    <p:sldLayoutId id="2147484431" r:id="rId3"/>
    <p:sldLayoutId id="2147484432" r:id="rId4"/>
    <p:sldLayoutId id="2147484433" r:id="rId5"/>
    <p:sldLayoutId id="2147484434" r:id="rId6"/>
    <p:sldLayoutId id="2147484435" r:id="rId7"/>
    <p:sldLayoutId id="2147484436" r:id="rId8"/>
    <p:sldLayoutId id="2147484437" r:id="rId9"/>
    <p:sldLayoutId id="2147484438" r:id="rId10"/>
    <p:sldLayoutId id="2147484439" r:id="rId11"/>
    <p:sldLayoutId id="2147484440" r:id="rId12"/>
    <p:sldLayoutId id="2147484441" r:id="rId13"/>
    <p:sldLayoutId id="2147484442" r:id="rId14"/>
    <p:sldLayoutId id="2147484443" r:id="rId15"/>
    <p:sldLayoutId id="2147484444" r:id="rId16"/>
    <p:sldLayoutId id="2147484445" r:id="rId17"/>
    <p:sldLayoutId id="2147484446" r:id="rId18"/>
    <p:sldLayoutId id="2147484447" r:id="rId19"/>
    <p:sldLayoutId id="2147484448" r:id="rId20"/>
    <p:sldLayoutId id="2147484449" r:id="rId21"/>
    <p:sldLayoutId id="2147484450" r:id="rId22"/>
    <p:sldLayoutId id="2147484451" r:id="rId23"/>
    <p:sldLayoutId id="2147484452" r:id="rId24"/>
    <p:sldLayoutId id="2147484453" r:id="rId25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2618967" y="0"/>
            <a:ext cx="952401" cy="5766965"/>
            <a:chOff x="12618967" y="0"/>
            <a:chExt cx="952401" cy="5766965"/>
          </a:xfrm>
        </p:grpSpPr>
        <p:grpSp>
          <p:nvGrpSpPr>
            <p:cNvPr id="43" name="Group 42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50" name="Rectangle 49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rgbClr val="0078D7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51" name="Rectangle 50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rgbClr val="00BCF2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8319">
                          <a:srgbClr val="505050"/>
                        </a:gs>
                        <a:gs pos="79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8319">
                          <a:srgbClr val="505050"/>
                        </a:gs>
                        <a:gs pos="79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G:188 B:242</a:t>
                </a:r>
              </a:p>
            </p:txBody>
          </p:sp>
          <p:sp>
            <p:nvSpPr>
              <p:cNvPr id="52" name="Rectangle 51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rgbClr val="D2D2D2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53" name="Rectangle 52"/>
              <p:cNvSpPr/>
              <p:nvPr userDrawn="1"/>
            </p:nvSpPr>
            <p:spPr bwMode="auto">
              <a:xfrm>
                <a:off x="3419856" y="4543426"/>
                <a:ext cx="869930" cy="289766"/>
              </a:xfrm>
              <a:prstGeom prst="rect">
                <a:avLst/>
              </a:prstGeom>
              <a:solidFill>
                <a:srgbClr val="002050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G:32 B:80</a:t>
                </a:r>
              </a:p>
            </p:txBody>
          </p:sp>
          <p:sp>
            <p:nvSpPr>
              <p:cNvPr id="54" name="Rectangle 53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323232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R:50 G:50 B:50</a:t>
                </a:r>
              </a:p>
            </p:txBody>
          </p:sp>
          <p:sp>
            <p:nvSpPr>
              <p:cNvPr id="55" name="Rectangle 54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R:115 G:115 B:115</a:t>
                </a:r>
              </a:p>
            </p:txBody>
          </p:sp>
        </p:grpSp>
        <p:grpSp>
          <p:nvGrpSpPr>
            <p:cNvPr id="44" name="Group 43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47" name="Rectangle 46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baseline="0" noProof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lvl="0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sz="5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48" name="Rectangle 47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R:216 G:59 B:1</a:t>
                </a:r>
              </a:p>
            </p:txBody>
          </p:sp>
          <p:sp>
            <p:nvSpPr>
              <p:cNvPr id="49" name="Rectangle 48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</p:grpSp>
        <p:sp>
          <p:nvSpPr>
            <p:cNvPr id="45" name="TextBox 44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Main colors</a:t>
              </a:r>
            </a:p>
          </p:txBody>
        </p:sp>
        <p:sp>
          <p:nvSpPr>
            <p:cNvPr id="46" name="TextBox 45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Secondary colors (use only when necessary)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2936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56" r:id="rId1"/>
    <p:sldLayoutId id="2147484457" r:id="rId2"/>
    <p:sldLayoutId id="2147484458" r:id="rId3"/>
    <p:sldLayoutId id="2147484459" r:id="rId4"/>
    <p:sldLayoutId id="2147484460" r:id="rId5"/>
    <p:sldLayoutId id="2147484461" r:id="rId6"/>
    <p:sldLayoutId id="2147484462" r:id="rId7"/>
    <p:sldLayoutId id="2147484463" r:id="rId8"/>
    <p:sldLayoutId id="2147484464" r:id="rId9"/>
    <p:sldLayoutId id="2147484465" r:id="rId10"/>
    <p:sldLayoutId id="2147484466" r:id="rId11"/>
    <p:sldLayoutId id="2147484467" r:id="rId12"/>
    <p:sldLayoutId id="2147484468" r:id="rId13"/>
    <p:sldLayoutId id="2147484469" r:id="rId14"/>
    <p:sldLayoutId id="2147484470" r:id="rId15"/>
    <p:sldLayoutId id="2147484471" r:id="rId16"/>
    <p:sldLayoutId id="2147484472" r:id="rId17"/>
    <p:sldLayoutId id="2147484473" r:id="rId18"/>
    <p:sldLayoutId id="2147484474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05982" y="2311017"/>
            <a:ext cx="11201400" cy="1872045"/>
          </a:xfrm>
        </p:spPr>
        <p:txBody>
          <a:bodyPr/>
          <a:lstStyle/>
          <a:p>
            <a:r>
              <a:rPr lang="pt-BR" sz="6600" dirty="0"/>
              <a:t>.NET São Paulo: </a:t>
            </a:r>
            <a:r>
              <a:rPr lang="pt-BR" sz="6600" dirty="0" err="1"/>
              <a:t>an</a:t>
            </a:r>
            <a:r>
              <a:rPr lang="pt-BR" sz="6600" dirty="0"/>
              <a:t> overview</a:t>
            </a:r>
            <a:endParaRPr lang="pt-BR" sz="8000" dirty="0"/>
          </a:p>
        </p:txBody>
      </p:sp>
      <p:pic>
        <p:nvPicPr>
          <p:cNvPr id="13" name="Picture 2" descr="http://www.codeisahighway.com/content/images/2015/10/MVP_Logo_Horizontal_Preferred_Cyan300_RGB_300ppi.png">
            <a:extLst>
              <a:ext uri="{FF2B5EF4-FFF2-40B4-BE49-F238E27FC236}">
                <a16:creationId xmlns:a16="http://schemas.microsoft.com/office/drawing/2014/main" id="{915189BD-7EAE-4A0C-BD8E-B94BE30EF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7" y="5920754"/>
            <a:ext cx="2052933" cy="828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14DE684-B6E5-EA1A-0D2F-7BA8F7E0E6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3037" y="5783262"/>
            <a:ext cx="1675417" cy="105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75595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/>
          <p:cNvGrpSpPr/>
          <p:nvPr/>
        </p:nvGrpSpPr>
        <p:grpSpPr>
          <a:xfrm>
            <a:off x="0" y="0"/>
            <a:ext cx="12436475" cy="7078662"/>
            <a:chOff x="0" y="5843723"/>
            <a:chExt cx="12436475" cy="1150802"/>
          </a:xfrm>
        </p:grpSpPr>
        <p:sp>
          <p:nvSpPr>
            <p:cNvPr id="7" name="Retângulo 6"/>
            <p:cNvSpPr/>
            <p:nvPr/>
          </p:nvSpPr>
          <p:spPr bwMode="auto">
            <a:xfrm>
              <a:off x="0" y="5854505"/>
              <a:ext cx="12436475" cy="1140020"/>
            </a:xfrm>
            <a:prstGeom prst="rect">
              <a:avLst/>
            </a:prstGeom>
            <a:solidFill>
              <a:srgbClr val="292929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0" i="0" u="none" strike="noStrike" kern="0" cap="none" spc="0" normalizeH="0" baseline="0" noProof="0" dirty="0" err="1">
                <a:ln>
                  <a:noFill/>
                </a:ln>
                <a:solidFill>
                  <a:srgbClr val="FE4A19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Retângulo 7"/>
            <p:cNvSpPr/>
            <p:nvPr/>
          </p:nvSpPr>
          <p:spPr bwMode="auto">
            <a:xfrm>
              <a:off x="0" y="5843723"/>
              <a:ext cx="12436475" cy="10782"/>
            </a:xfrm>
            <a:prstGeom prst="rect">
              <a:avLst/>
            </a:prstGeom>
            <a:solidFill>
              <a:srgbClr val="FF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2400" b="0" i="0" u="none" strike="noStrike" kern="0" cap="none" spc="0" normalizeH="0" baseline="0" noProof="0" dirty="0" err="1">
                <a:ln>
                  <a:noFill/>
                </a:ln>
                <a:solidFill>
                  <a:srgbClr val="FE4A19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50825" y="5169852"/>
            <a:ext cx="11934824" cy="627864"/>
          </a:xfrm>
        </p:spPr>
        <p:txBody>
          <a:bodyPr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2" name="Título 3">
            <a:extLst>
              <a:ext uri="{FF2B5EF4-FFF2-40B4-BE49-F238E27FC236}">
                <a16:creationId xmlns:a16="http://schemas.microsoft.com/office/drawing/2014/main" id="{1581A68B-F4F2-4842-B63E-4808CD8AE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837" y="2883852"/>
            <a:ext cx="4876800" cy="1181862"/>
          </a:xfrm>
        </p:spPr>
        <p:txBody>
          <a:bodyPr/>
          <a:lstStyle/>
          <a:p>
            <a:r>
              <a:rPr lang="pt-BR" dirty="0" err="1"/>
              <a:t>Thank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3284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1916" y="1238303"/>
            <a:ext cx="7921321" cy="51816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Created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</a:t>
            </a: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December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2016</a:t>
            </a:r>
          </a:p>
          <a:p>
            <a:pPr>
              <a:lnSpc>
                <a:spcPct val="100000"/>
              </a:lnSpc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+39,000 </a:t>
            </a: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members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Online </a:t>
            </a: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and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in-person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events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.NET, Azure, Data, AI, </a:t>
            </a: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DevOps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Infra, Software </a:t>
            </a: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Architecture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Solutions</a:t>
            </a:r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Architecture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0837" y="36366"/>
            <a:ext cx="9829800" cy="1174896"/>
          </a:xfrm>
        </p:spPr>
        <p:txBody>
          <a:bodyPr anchor="ctr">
            <a:normAutofit/>
          </a:bodyPr>
          <a:lstStyle/>
          <a:p>
            <a:pPr algn="l"/>
            <a:r>
              <a:rPr lang="pt-PT" sz="4488" b="1" dirty="0">
                <a:solidFill>
                  <a:schemeClr val="bg2">
                    <a:lumMod val="25000"/>
                  </a:schemeClr>
                </a:solidFill>
              </a:rPr>
              <a:t>.NET São Paulo: an overview </a:t>
            </a:r>
          </a:p>
        </p:txBody>
      </p:sp>
      <p:sp>
        <p:nvSpPr>
          <p:cNvPr id="17" name="Content Placeholder 1"/>
          <p:cNvSpPr txBox="1">
            <a:spLocks/>
          </p:cNvSpPr>
          <p:nvPr/>
        </p:nvSpPr>
        <p:spPr>
          <a:xfrm>
            <a:off x="883" y="6589794"/>
            <a:ext cx="12434710" cy="415870"/>
          </a:xfrm>
          <a:prstGeom prst="rect">
            <a:avLst/>
          </a:prstGeom>
          <a:solidFill>
            <a:srgbClr val="292929"/>
          </a:solidFill>
        </p:spPr>
        <p:txBody>
          <a:bodyPr vert="horz" lIns="93247" tIns="46623" rIns="93247" bIns="46623" rtlCol="0">
            <a:noAutofit/>
          </a:bodyPr>
          <a:lstStyle>
            <a:lvl1pPr marL="342900" indent="-3429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pt-BR" sz="1836" spc="300" dirty="0">
                <a:solidFill>
                  <a:schemeClr val="bg1"/>
                </a:solidFill>
              </a:rPr>
              <a:t>https://www.meetup.com/dotnet-Sao-Paulo/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9C190D7-9643-D17F-1BB9-03AD1DF0C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4758" y="2278062"/>
            <a:ext cx="3131758" cy="196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41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1916" y="1238303"/>
            <a:ext cx="7921321" cy="51816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+150 </a:t>
            </a:r>
            <a:r>
              <a:rPr lang="pt-BR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events</a:t>
            </a: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2023</a:t>
            </a:r>
          </a:p>
          <a:p>
            <a:pPr>
              <a:lnSpc>
                <a:spcPct val="100000"/>
              </a:lnSpc>
            </a:pPr>
            <a:endParaRPr lang="pt-BR" sz="3200" dirty="0" err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+30 </a:t>
            </a:r>
            <a:r>
              <a:rPr lang="pt-BR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events</a:t>
            </a: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em 2024</a:t>
            </a:r>
          </a:p>
          <a:p>
            <a:pPr>
              <a:lnSpc>
                <a:spcPct val="100000"/>
              </a:lnSpc>
            </a:pPr>
            <a:endParaRPr lang="pt-BR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pt-BR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Audience</a:t>
            </a: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from</a:t>
            </a: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Brazil</a:t>
            </a: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USA, Portugal, Angola, </a:t>
            </a:r>
            <a:r>
              <a:rPr lang="pt-BR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Japan</a:t>
            </a: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Canada, Australia, Netherlands, Uruguay, UK...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0837" y="36366"/>
            <a:ext cx="9829800" cy="1174896"/>
          </a:xfrm>
        </p:spPr>
        <p:txBody>
          <a:bodyPr anchor="ctr">
            <a:normAutofit/>
          </a:bodyPr>
          <a:lstStyle/>
          <a:p>
            <a:pPr algn="l"/>
            <a:r>
              <a:rPr lang="pt-PT" sz="4488" b="1" dirty="0">
                <a:solidFill>
                  <a:schemeClr val="bg2">
                    <a:lumMod val="25000"/>
                  </a:schemeClr>
                </a:solidFill>
              </a:rPr>
              <a:t>.NET São Paulo: an overview </a:t>
            </a:r>
          </a:p>
        </p:txBody>
      </p:sp>
      <p:sp>
        <p:nvSpPr>
          <p:cNvPr id="17" name="Content Placeholder 1"/>
          <p:cNvSpPr txBox="1">
            <a:spLocks/>
          </p:cNvSpPr>
          <p:nvPr/>
        </p:nvSpPr>
        <p:spPr>
          <a:xfrm>
            <a:off x="883" y="6589794"/>
            <a:ext cx="12434710" cy="415870"/>
          </a:xfrm>
          <a:prstGeom prst="rect">
            <a:avLst/>
          </a:prstGeom>
          <a:solidFill>
            <a:srgbClr val="292929"/>
          </a:solidFill>
        </p:spPr>
        <p:txBody>
          <a:bodyPr vert="horz" lIns="93247" tIns="46623" rIns="93247" bIns="46623" rtlCol="0">
            <a:noAutofit/>
          </a:bodyPr>
          <a:lstStyle>
            <a:lvl1pPr marL="342900" indent="-3429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pt-BR" sz="1836" spc="300" dirty="0">
                <a:solidFill>
                  <a:schemeClr val="bg1"/>
                </a:solidFill>
              </a:rPr>
              <a:t>https://www.meetup.com/dotnet-Sao-Paulo/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8BCAC3E-BEA8-B328-EC17-7B7B7FCFC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4758" y="2278062"/>
            <a:ext cx="3131758" cy="196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996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1916" y="1238303"/>
            <a:ext cx="7921321" cy="51816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Networking</a:t>
            </a:r>
          </a:p>
          <a:p>
            <a:pPr>
              <a:lnSpc>
                <a:spcPct val="100000"/>
              </a:lnSpc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Hundreds of people certified in Azure</a:t>
            </a:r>
          </a:p>
          <a:p>
            <a:pPr>
              <a:lnSpc>
                <a:spcPct val="100000"/>
              </a:lnSpc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Thousands of professionals influenced every year</a:t>
            </a:r>
          </a:p>
          <a:p>
            <a:pPr>
              <a:lnSpc>
                <a:spcPct val="100000"/>
              </a:lnSpc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Hundreds of students impacted</a:t>
            </a:r>
          </a:p>
          <a:p>
            <a:pPr>
              <a:lnSpc>
                <a:spcPct val="100000"/>
              </a:lnSpc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0837" y="36366"/>
            <a:ext cx="9829800" cy="1174896"/>
          </a:xfrm>
        </p:spPr>
        <p:txBody>
          <a:bodyPr anchor="ctr">
            <a:normAutofit/>
          </a:bodyPr>
          <a:lstStyle/>
          <a:p>
            <a:pPr algn="l"/>
            <a:r>
              <a:rPr lang="pt-PT" sz="4488" b="1" dirty="0">
                <a:solidFill>
                  <a:schemeClr val="bg2">
                    <a:lumMod val="25000"/>
                  </a:schemeClr>
                </a:solidFill>
              </a:rPr>
              <a:t>.NET São Paulo: impacts of actions</a:t>
            </a:r>
          </a:p>
        </p:txBody>
      </p:sp>
      <p:sp>
        <p:nvSpPr>
          <p:cNvPr id="17" name="Content Placeholder 1"/>
          <p:cNvSpPr txBox="1">
            <a:spLocks/>
          </p:cNvSpPr>
          <p:nvPr/>
        </p:nvSpPr>
        <p:spPr>
          <a:xfrm>
            <a:off x="883" y="6589794"/>
            <a:ext cx="12434710" cy="415870"/>
          </a:xfrm>
          <a:prstGeom prst="rect">
            <a:avLst/>
          </a:prstGeom>
          <a:solidFill>
            <a:srgbClr val="292929"/>
          </a:solidFill>
        </p:spPr>
        <p:txBody>
          <a:bodyPr vert="horz" lIns="93247" tIns="46623" rIns="93247" bIns="46623" rtlCol="0">
            <a:noAutofit/>
          </a:bodyPr>
          <a:lstStyle>
            <a:lvl1pPr marL="342900" indent="-3429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pt-BR" sz="1836" spc="300" dirty="0">
                <a:solidFill>
                  <a:schemeClr val="bg1"/>
                </a:solidFill>
              </a:rPr>
              <a:t>https://www.meetup.com/dotnet-Sao-Paulo/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8BCAC3E-BEA8-B328-EC17-7B7B7FCFC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4758" y="2278062"/>
            <a:ext cx="3131758" cy="196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13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1916" y="1238303"/>
            <a:ext cx="7921321" cy="51816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Hundreds of people certified in Azure</a:t>
            </a:r>
          </a:p>
          <a:p>
            <a:pPr>
              <a:lnSpc>
                <a:spcPct val="100000"/>
              </a:lnSpc>
            </a:pP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Thousands of professionals influenced every year</a:t>
            </a:r>
          </a:p>
          <a:p>
            <a:pPr>
              <a:lnSpc>
                <a:spcPct val="100000"/>
              </a:lnSpc>
            </a:pP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Hundreds of students impacted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0837" y="36366"/>
            <a:ext cx="9829800" cy="1174896"/>
          </a:xfrm>
        </p:spPr>
        <p:txBody>
          <a:bodyPr anchor="ctr">
            <a:normAutofit/>
          </a:bodyPr>
          <a:lstStyle/>
          <a:p>
            <a:pPr algn="l"/>
            <a:r>
              <a:rPr lang="pt-PT" sz="4488" b="1" dirty="0">
                <a:solidFill>
                  <a:schemeClr val="bg2">
                    <a:lumMod val="25000"/>
                  </a:schemeClr>
                </a:solidFill>
              </a:rPr>
              <a:t>.NET São Paulo: impacts of actions</a:t>
            </a:r>
          </a:p>
        </p:txBody>
      </p:sp>
      <p:sp>
        <p:nvSpPr>
          <p:cNvPr id="17" name="Content Placeholder 1"/>
          <p:cNvSpPr txBox="1">
            <a:spLocks/>
          </p:cNvSpPr>
          <p:nvPr/>
        </p:nvSpPr>
        <p:spPr>
          <a:xfrm>
            <a:off x="883" y="6589794"/>
            <a:ext cx="12434710" cy="415870"/>
          </a:xfrm>
          <a:prstGeom prst="rect">
            <a:avLst/>
          </a:prstGeom>
          <a:solidFill>
            <a:srgbClr val="292929"/>
          </a:solidFill>
        </p:spPr>
        <p:txBody>
          <a:bodyPr vert="horz" lIns="93247" tIns="46623" rIns="93247" bIns="46623" rtlCol="0">
            <a:noAutofit/>
          </a:bodyPr>
          <a:lstStyle>
            <a:lvl1pPr marL="342900" indent="-3429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pt-BR" sz="1836" spc="300" dirty="0">
                <a:solidFill>
                  <a:schemeClr val="bg1"/>
                </a:solidFill>
              </a:rPr>
              <a:t>https://www.meetup.com/dotnet-Sao-Paulo/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8BCAC3E-BEA8-B328-EC17-7B7B7FCFC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4758" y="2278062"/>
            <a:ext cx="3131758" cy="196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00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0837" y="36366"/>
            <a:ext cx="9829800" cy="1174896"/>
          </a:xfrm>
        </p:spPr>
        <p:txBody>
          <a:bodyPr anchor="ctr">
            <a:normAutofit/>
          </a:bodyPr>
          <a:lstStyle/>
          <a:p>
            <a:pPr algn="l"/>
            <a:r>
              <a:rPr lang="pt-PT" sz="4488" b="1" dirty="0">
                <a:solidFill>
                  <a:schemeClr val="bg2">
                    <a:lumMod val="25000"/>
                  </a:schemeClr>
                </a:solidFill>
              </a:rPr>
              <a:t>Meetup about Open AI – April, 2023</a:t>
            </a:r>
          </a:p>
        </p:txBody>
      </p:sp>
      <p:sp>
        <p:nvSpPr>
          <p:cNvPr id="17" name="Content Placeholder 1"/>
          <p:cNvSpPr txBox="1">
            <a:spLocks/>
          </p:cNvSpPr>
          <p:nvPr/>
        </p:nvSpPr>
        <p:spPr>
          <a:xfrm>
            <a:off x="883" y="6589794"/>
            <a:ext cx="12434710" cy="415870"/>
          </a:xfrm>
          <a:prstGeom prst="rect">
            <a:avLst/>
          </a:prstGeom>
          <a:solidFill>
            <a:srgbClr val="292929"/>
          </a:solidFill>
        </p:spPr>
        <p:txBody>
          <a:bodyPr vert="horz" lIns="93247" tIns="46623" rIns="93247" bIns="46623" rtlCol="0">
            <a:noAutofit/>
          </a:bodyPr>
          <a:lstStyle>
            <a:lvl1pPr marL="342900" indent="-3429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pt-BR" sz="1836" spc="300" dirty="0">
                <a:solidFill>
                  <a:schemeClr val="bg1"/>
                </a:solidFill>
              </a:rPr>
              <a:t>https://www.meetup.com/dotnet-Sao-Paulo/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2B2060C0-7DAC-833A-3555-B7CA99EDD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300" y="1135062"/>
            <a:ext cx="7539853" cy="517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042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0837" y="36366"/>
            <a:ext cx="9829800" cy="1174896"/>
          </a:xfrm>
        </p:spPr>
        <p:txBody>
          <a:bodyPr anchor="ctr">
            <a:normAutofit/>
          </a:bodyPr>
          <a:lstStyle/>
          <a:p>
            <a:pPr algn="l"/>
            <a:r>
              <a:rPr lang="pt-PT" sz="4488" b="1" dirty="0">
                <a:solidFill>
                  <a:schemeClr val="bg2">
                    <a:lumMod val="25000"/>
                  </a:schemeClr>
                </a:solidFill>
              </a:rPr>
              <a:t>.NET Conf – January, 2024</a:t>
            </a:r>
          </a:p>
        </p:txBody>
      </p:sp>
      <p:sp>
        <p:nvSpPr>
          <p:cNvPr id="17" name="Content Placeholder 1"/>
          <p:cNvSpPr txBox="1">
            <a:spLocks/>
          </p:cNvSpPr>
          <p:nvPr/>
        </p:nvSpPr>
        <p:spPr>
          <a:xfrm>
            <a:off x="883" y="6589794"/>
            <a:ext cx="12434710" cy="415870"/>
          </a:xfrm>
          <a:prstGeom prst="rect">
            <a:avLst/>
          </a:prstGeom>
          <a:solidFill>
            <a:srgbClr val="292929"/>
          </a:solidFill>
        </p:spPr>
        <p:txBody>
          <a:bodyPr vert="horz" lIns="93247" tIns="46623" rIns="93247" bIns="46623" rtlCol="0">
            <a:noAutofit/>
          </a:bodyPr>
          <a:lstStyle>
            <a:lvl1pPr marL="342900" indent="-3429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pt-BR" sz="1836" spc="300" dirty="0">
                <a:solidFill>
                  <a:schemeClr val="bg1"/>
                </a:solidFill>
              </a:rPr>
              <a:t>https://www.meetup.com/dotnet-Sao-Paulo/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13209C6-4E05-A646-E20F-8ECC33C24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837" y="1179511"/>
            <a:ext cx="6897684" cy="514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92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0837" y="36366"/>
            <a:ext cx="9829800" cy="1174896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PT" sz="4488" b="1" dirty="0">
                <a:solidFill>
                  <a:schemeClr val="bg2">
                    <a:lumMod val="25000"/>
                  </a:schemeClr>
                </a:solidFill>
              </a:rPr>
              <a:t>.NET Conf Online Marathon – November, 2023</a:t>
            </a:r>
          </a:p>
        </p:txBody>
      </p:sp>
      <p:sp>
        <p:nvSpPr>
          <p:cNvPr id="17" name="Content Placeholder 1"/>
          <p:cNvSpPr txBox="1">
            <a:spLocks/>
          </p:cNvSpPr>
          <p:nvPr/>
        </p:nvSpPr>
        <p:spPr>
          <a:xfrm>
            <a:off x="883" y="6589794"/>
            <a:ext cx="12434710" cy="415870"/>
          </a:xfrm>
          <a:prstGeom prst="rect">
            <a:avLst/>
          </a:prstGeom>
          <a:solidFill>
            <a:srgbClr val="292929"/>
          </a:solidFill>
        </p:spPr>
        <p:txBody>
          <a:bodyPr vert="horz" lIns="93247" tIns="46623" rIns="93247" bIns="46623" rtlCol="0">
            <a:noAutofit/>
          </a:bodyPr>
          <a:lstStyle>
            <a:lvl1pPr marL="342900" indent="-3429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pt-BR" sz="1836" spc="300" dirty="0">
                <a:solidFill>
                  <a:schemeClr val="bg1"/>
                </a:solidFill>
              </a:rPr>
              <a:t>https://www.meetup.com/dotnet-Sao-Paulo/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DF37D7E-9EC2-3691-ED79-C77B5789F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2294"/>
            <a:ext cx="12436475" cy="520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345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0837" y="36366"/>
            <a:ext cx="6858000" cy="1174896"/>
          </a:xfrm>
        </p:spPr>
        <p:txBody>
          <a:bodyPr anchor="ctr">
            <a:normAutofit/>
          </a:bodyPr>
          <a:lstStyle/>
          <a:p>
            <a:pPr algn="l"/>
            <a:r>
              <a:rPr lang="pt-PT" sz="4488" b="1" dirty="0">
                <a:solidFill>
                  <a:schemeClr val="bg2">
                    <a:lumMod val="25000"/>
                  </a:schemeClr>
                </a:solidFill>
              </a:rPr>
              <a:t>Partner communities</a:t>
            </a:r>
          </a:p>
        </p:txBody>
      </p:sp>
      <p:sp>
        <p:nvSpPr>
          <p:cNvPr id="17" name="Content Placeholder 1"/>
          <p:cNvSpPr txBox="1">
            <a:spLocks/>
          </p:cNvSpPr>
          <p:nvPr/>
        </p:nvSpPr>
        <p:spPr>
          <a:xfrm>
            <a:off x="883" y="6589794"/>
            <a:ext cx="12434710" cy="415870"/>
          </a:xfrm>
          <a:prstGeom prst="rect">
            <a:avLst/>
          </a:prstGeom>
          <a:solidFill>
            <a:srgbClr val="292929"/>
          </a:solidFill>
        </p:spPr>
        <p:txBody>
          <a:bodyPr vert="horz" lIns="93247" tIns="46623" rIns="93247" bIns="46623" rtlCol="0">
            <a:noAutofit/>
          </a:bodyPr>
          <a:lstStyle>
            <a:lvl1pPr marL="342900" indent="-3429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endParaRPr lang="pt-BR" sz="1836" spc="300" dirty="0">
              <a:solidFill>
                <a:schemeClr val="bg1"/>
              </a:solidFill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8A823CF2-4106-46F7-BF17-D4F09BF3E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674" y="1211262"/>
            <a:ext cx="2667000" cy="1277759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00A77A51-D29C-483B-908F-627A9646A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5624" y="3280394"/>
            <a:ext cx="2121091" cy="1424666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BEA180D2-85C9-47A7-AC89-A2AD7F9B54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2157" y="3312052"/>
            <a:ext cx="3140110" cy="849400"/>
          </a:xfrm>
          <a:prstGeom prst="rect">
            <a:avLst/>
          </a:prstGeom>
        </p:spPr>
      </p:pic>
      <p:pic>
        <p:nvPicPr>
          <p:cNvPr id="4" name="Imagem 3" descr="Uma imagem contendo objeto, relógio, placa, monitor&#10;&#10;Descrição gerada automaticamente">
            <a:extLst>
              <a:ext uri="{FF2B5EF4-FFF2-40B4-BE49-F238E27FC236}">
                <a16:creationId xmlns:a16="http://schemas.microsoft.com/office/drawing/2014/main" id="{60457943-C228-4C82-8C07-7722A24D16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4237" y="1363662"/>
            <a:ext cx="2789238" cy="881399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1C2FC707-5D7E-4623-A4D4-987D812CCA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847" y="3398073"/>
            <a:ext cx="3188653" cy="1004909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2F4B3F8-0854-4134-8BD3-CA20E2A291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91396" y="5086967"/>
            <a:ext cx="3836841" cy="8057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D3849A0-6EC5-440C-9E64-977E433BBE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89237" y="4705060"/>
            <a:ext cx="1668463" cy="1668463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5B8603-4901-4D84-AFF1-45240D0E7B44}"/>
              </a:ext>
            </a:extLst>
          </p:cNvPr>
          <p:cNvSpPr txBox="1">
            <a:spLocks/>
          </p:cNvSpPr>
          <p:nvPr/>
        </p:nvSpPr>
        <p:spPr>
          <a:xfrm>
            <a:off x="1765" y="6589794"/>
            <a:ext cx="12434710" cy="415870"/>
          </a:xfrm>
          <a:prstGeom prst="rect">
            <a:avLst/>
          </a:prstGeom>
          <a:solidFill>
            <a:srgbClr val="292929"/>
          </a:solidFill>
        </p:spPr>
        <p:txBody>
          <a:bodyPr vert="horz" lIns="93247" tIns="46623" rIns="93247" bIns="46623" rtlCol="0">
            <a:noAutofit/>
          </a:bodyPr>
          <a:lstStyle>
            <a:lvl1pPr marL="342900" indent="-3429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ts val="2600"/>
              </a:lnSpc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pt-BR" sz="1836" spc="300" dirty="0">
                <a:solidFill>
                  <a:schemeClr val="bg1"/>
                </a:solidFill>
              </a:rPr>
              <a:t>https://www.meetup.com/dotnet-Sao-Paulo/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4A70903-4388-4FD7-94A6-7FD3DB8AFC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75793" y="822297"/>
            <a:ext cx="1780922" cy="183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855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.potx" id="{61D5EBA6-A23E-492C-8A07-E4BCB14E768B}" vid="{2C5385DD-25CC-4B4A-8E83-9D91F0EF820F}"/>
    </a:ext>
  </a:extLst>
</a:theme>
</file>

<file path=ppt/theme/theme2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" id="{08B3FEDF-27CE-477E-A1F2-9805036CC047}" vid="{CD0BEC05-913A-4A4A-B174-12DECD18D25B}"/>
    </a:ext>
  </a:extLst>
</a:theme>
</file>

<file path=ppt/theme/theme3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4.xml><?xml version="1.0" encoding="utf-8"?>
<a:theme xmlns:a="http://schemas.openxmlformats.org/drawingml/2006/main" name="5-30721_Build_2016_Template_Dark">
  <a:themeElements>
    <a:clrScheme name="Build 2016 Dark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BCF2"/>
      </a:accent1>
      <a:accent2>
        <a:srgbClr val="0078D7"/>
      </a:accent2>
      <a:accent3>
        <a:srgbClr val="002050"/>
      </a:accent3>
      <a:accent4>
        <a:srgbClr val="D2D2D2"/>
      </a:accent4>
      <a:accent5>
        <a:srgbClr val="737373"/>
      </a:accent5>
      <a:accent6>
        <a:srgbClr val="323232"/>
      </a:accent6>
      <a:hlink>
        <a:srgbClr val="5DDCFF"/>
      </a:hlink>
      <a:folHlink>
        <a:srgbClr val="5DDCFF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EE767E89-5D4D-44CA-8070-C9EE1D87F83B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Michael Kelley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2016-09-28T04:00:00+00:00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BRK2158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purl.org/dc/dcmitype/"/>
    <ds:schemaRef ds:uri="230e9df3-be65-4c73-a93b-d1236ebd677e"/>
    <ds:schemaRef ds:uri="http://schemas.microsoft.com/office/infopath/2007/PartnerControls"/>
    <ds:schemaRef ds:uri="http://schemas.microsoft.com/office/2006/metadata/properties"/>
    <ds:schemaRef ds:uri="01c77077-aee4-4b5f-bd4e-9cd40a6fff29"/>
    <ds:schemaRef ds:uri="http://schemas.microsoft.com/sharepoint/v3"/>
    <ds:schemaRef ds:uri="8ff673fc-3231-4e3a-893b-6d7f7cd32766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Microsoft_Ignite_2016_16x9_Template</Template>
  <TotalTime>838</TotalTime>
  <Words>314</Words>
  <Application>Microsoft Office PowerPoint</Application>
  <PresentationFormat>Personalizar</PresentationFormat>
  <Paragraphs>58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4</vt:i4>
      </vt:variant>
      <vt:variant>
        <vt:lpstr>Títulos de slides</vt:lpstr>
      </vt:variant>
      <vt:variant>
        <vt:i4>10</vt:i4>
      </vt:variant>
    </vt:vector>
  </HeadingPairs>
  <TitlesOfParts>
    <vt:vector size="19" baseType="lpstr">
      <vt:lpstr>Arial</vt:lpstr>
      <vt:lpstr>Consolas</vt:lpstr>
      <vt:lpstr>Segoe UI</vt:lpstr>
      <vt:lpstr>Segoe UI Light</vt:lpstr>
      <vt:lpstr>Wingdings</vt:lpstr>
      <vt:lpstr>5-50002_Ignite_Breakout_Template</vt:lpstr>
      <vt:lpstr>1_5-50002_Ignite_Breakout_Template</vt:lpstr>
      <vt:lpstr>5-30721_Build_2016_Template_Light</vt:lpstr>
      <vt:lpstr>5-30721_Build_2016_Template_Dark</vt:lpstr>
      <vt:lpstr>.NET São Paulo: an overview</vt:lpstr>
      <vt:lpstr>.NET São Paulo: an overview </vt:lpstr>
      <vt:lpstr>.NET São Paulo: an overview </vt:lpstr>
      <vt:lpstr>.NET São Paulo: impacts of actions</vt:lpstr>
      <vt:lpstr>.NET São Paulo: impacts of actions</vt:lpstr>
      <vt:lpstr>Meetup about Open AI – April, 2023</vt:lpstr>
      <vt:lpstr>.NET Conf – January, 2024</vt:lpstr>
      <vt:lpstr>.NET Conf Online Marathon – November, 2023</vt:lpstr>
      <vt:lpstr>Partner communities</vt:lpstr>
      <vt:lpstr>Thank you!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See why Microsoft loves Linux and Open Source</dc:title>
  <dc:subject>&lt;Speech title here&gt;</dc:subject>
  <dc:creator>Michael Kelley (OSTC)</dc:creator>
  <cp:keywords>Microsoft Ignite 2016</cp:keywords>
  <dc:description>Template: Mitchell Derrey, Silverfox Productions_x000d_
Formatting: _x000d_
Audience Type:</dc:description>
  <cp:lastModifiedBy>Palestrantre3</cp:lastModifiedBy>
  <cp:revision>471</cp:revision>
  <dcterms:created xsi:type="dcterms:W3CDTF">2016-08-05T22:03:34Z</dcterms:created>
  <dcterms:modified xsi:type="dcterms:W3CDTF">2024-03-20T19:12:37Z</dcterms:modified>
  <cp:category>Microsoft Ignite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